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6"/>
  </p:notesMasterIdLst>
  <p:handoutMasterIdLst>
    <p:handoutMasterId r:id="rId27"/>
  </p:handoutMasterIdLst>
  <p:sldIdLst>
    <p:sldId id="263" r:id="rId2"/>
    <p:sldId id="264" r:id="rId3"/>
    <p:sldId id="265" r:id="rId4"/>
    <p:sldId id="279" r:id="rId5"/>
    <p:sldId id="266" r:id="rId6"/>
    <p:sldId id="267" r:id="rId7"/>
    <p:sldId id="268" r:id="rId8"/>
    <p:sldId id="269" r:id="rId9"/>
    <p:sldId id="280" r:id="rId10"/>
    <p:sldId id="270" r:id="rId11"/>
    <p:sldId id="271" r:id="rId12"/>
    <p:sldId id="272" r:id="rId13"/>
    <p:sldId id="273" r:id="rId14"/>
    <p:sldId id="274" r:id="rId15"/>
    <p:sldId id="281" r:id="rId16"/>
    <p:sldId id="284" r:id="rId17"/>
    <p:sldId id="285" r:id="rId18"/>
    <p:sldId id="282" r:id="rId19"/>
    <p:sldId id="283" r:id="rId20"/>
    <p:sldId id="277" r:id="rId21"/>
    <p:sldId id="276" r:id="rId22"/>
    <p:sldId id="275" r:id="rId23"/>
    <p:sldId id="278" r:id="rId24"/>
    <p:sldId id="286" r:id="rId25"/>
  </p:sldIdLst>
  <p:sldSz cx="9144000" cy="6858000" type="screen4x3"/>
  <p:notesSz cx="9144000" cy="6858000"/>
  <p:custDataLst>
    <p:tags r:id="rId2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3" autoAdjust="0"/>
    <p:restoredTop sz="86475" autoAdjust="0"/>
  </p:normalViewPr>
  <p:slideViewPr>
    <p:cSldViewPr showGuides="1">
      <p:cViewPr>
        <p:scale>
          <a:sx n="100" d="100"/>
          <a:sy n="100" d="100"/>
        </p:scale>
        <p:origin x="-504" y="222"/>
      </p:cViewPr>
      <p:guideLst>
        <p:guide orient="horz" pos="2614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06.03.2019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wmf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B) Deriye Temas Yolu </a:t>
            </a:r>
            <a:r>
              <a:rPr lang="tr-TR" sz="2400" b="1" dirty="0" smtClean="0"/>
              <a:t>İle</a:t>
            </a:r>
          </a:p>
          <a:p>
            <a:endParaRPr lang="tr-TR" sz="2400" b="1" dirty="0"/>
          </a:p>
          <a:p>
            <a:r>
              <a:rPr lang="tr-TR" sz="2400" dirty="0"/>
              <a:t>Deri yolu ile emilme, doğrudan doğruya deriye temas etme</a:t>
            </a:r>
          </a:p>
          <a:p>
            <a:r>
              <a:rPr lang="tr-TR" sz="2400" dirty="0"/>
              <a:t>ile meydana gelir. Asitler, alkaliler, yağlar, bazı organik tozlar  cilt için tehlikelidir</a:t>
            </a:r>
            <a:r>
              <a:rPr lang="tr-TR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/>
              <a:t>Kuvvetli </a:t>
            </a:r>
            <a:r>
              <a:rPr lang="tr-TR" sz="2400" dirty="0"/>
              <a:t>asitler (sülfürik asit, nitrik asit, </a:t>
            </a:r>
            <a:r>
              <a:rPr lang="tr-TR" sz="2400" dirty="0" err="1"/>
              <a:t>hidroflorik</a:t>
            </a:r>
            <a:r>
              <a:rPr lang="tr-TR" sz="2400" dirty="0"/>
              <a:t> asit vb.)</a:t>
            </a:r>
          </a:p>
          <a:p>
            <a:r>
              <a:rPr lang="tr-TR" sz="2400" dirty="0"/>
              <a:t>tahriş edici maddelerdir.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Çözücüler (Benzin, gazyağı ve alkol vb.) bakterilere karşı</a:t>
            </a:r>
          </a:p>
          <a:p>
            <a:r>
              <a:rPr lang="tr-TR" sz="2400" dirty="0"/>
              <a:t>derinin direncini azaltırlar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C) Sindirim Yolu </a:t>
            </a:r>
            <a:r>
              <a:rPr lang="tr-TR" sz="2400" b="1" dirty="0" smtClean="0"/>
              <a:t>İle</a:t>
            </a:r>
          </a:p>
          <a:p>
            <a:endParaRPr lang="tr-TR" sz="2400" b="1" dirty="0"/>
          </a:p>
          <a:p>
            <a:r>
              <a:rPr lang="tr-TR" sz="2400" dirty="0"/>
              <a:t>Atmosferde bulunan ve salya ile karışan zehirli maddeleri</a:t>
            </a:r>
          </a:p>
          <a:p>
            <a:r>
              <a:rPr lang="tr-TR" sz="2400" dirty="0"/>
              <a:t>yutmak, kimyasal maddeler bulaşmış gıdaları yemek, içmek,</a:t>
            </a:r>
          </a:p>
          <a:p>
            <a:r>
              <a:rPr lang="tr-TR" sz="2400" dirty="0"/>
              <a:t>çiğnemek ve tüttürmek suretiyle sindirim yolu ile vücuda girerler</a:t>
            </a:r>
            <a:r>
              <a:rPr lang="tr-TR" sz="2400" dirty="0" smtClean="0"/>
              <a:t>.</a:t>
            </a:r>
          </a:p>
          <a:p>
            <a:r>
              <a:rPr lang="tr-TR" sz="2400" b="1" dirty="0" smtClean="0"/>
              <a:t>D</a:t>
            </a:r>
            <a:r>
              <a:rPr lang="tr-TR" sz="2400" b="1" dirty="0"/>
              <a:t>) Enjeksiyon Yolu </a:t>
            </a:r>
            <a:r>
              <a:rPr lang="tr-TR" sz="2400" b="1" dirty="0" smtClean="0"/>
              <a:t>ile</a:t>
            </a:r>
          </a:p>
          <a:p>
            <a:r>
              <a:rPr lang="tr-TR" sz="2400" b="1" dirty="0"/>
              <a:t>E) Göz Tarafından Emilerek</a:t>
            </a:r>
            <a:endParaRPr lang="tr-TR" sz="2400" b="1" dirty="0" smtClean="0"/>
          </a:p>
          <a:p>
            <a:endParaRPr lang="tr-TR" sz="2400" dirty="0" smtClean="0"/>
          </a:p>
          <a:p>
            <a:r>
              <a:rPr lang="tr-TR" sz="2400" b="1" dirty="0"/>
              <a:t>Sağlık Riski Oluşturan Tehlikelerin Değerlendirilmesi</a:t>
            </a:r>
          </a:p>
          <a:p>
            <a:r>
              <a:rPr lang="tr-TR" sz="2400" dirty="0"/>
              <a:t>1. Maddenin yapısı veya zararlı etkileri</a:t>
            </a:r>
          </a:p>
          <a:p>
            <a:r>
              <a:rPr lang="tr-TR" sz="2400" dirty="0"/>
              <a:t>2. </a:t>
            </a:r>
            <a:r>
              <a:rPr lang="tr-TR" sz="2400" dirty="0" err="1"/>
              <a:t>Maruziyet</a:t>
            </a:r>
            <a:r>
              <a:rPr lang="tr-TR" sz="2400" dirty="0"/>
              <a:t> (etkisinde kalma) ağırlığı</a:t>
            </a:r>
          </a:p>
          <a:p>
            <a:r>
              <a:rPr lang="tr-TR" sz="2400" dirty="0"/>
              <a:t>3. </a:t>
            </a:r>
            <a:r>
              <a:rPr lang="tr-TR" sz="2400" dirty="0" err="1"/>
              <a:t>Maruziyet</a:t>
            </a:r>
            <a:r>
              <a:rPr lang="tr-TR" sz="2400" dirty="0"/>
              <a:t> süresi</a:t>
            </a:r>
          </a:p>
          <a:p>
            <a:r>
              <a:rPr lang="tr-TR" sz="2400" dirty="0"/>
              <a:t>4. Personelin duyarlılığı – hassasiyeti hakkında </a:t>
            </a:r>
            <a:r>
              <a:rPr lang="tr-TR" sz="2400" dirty="0" smtClean="0"/>
              <a:t>düşünceler</a:t>
            </a:r>
            <a:endParaRPr lang="tr-TR" sz="2400" dirty="0"/>
          </a:p>
          <a:p>
            <a:r>
              <a:rPr lang="tr-TR" sz="2400" dirty="0"/>
              <a:t>5. Havanın kirliliğinin ölçülmesi</a:t>
            </a:r>
          </a:p>
          <a:p>
            <a:r>
              <a:rPr lang="tr-TR" sz="2400" dirty="0"/>
              <a:t>6. Sağlık riski oluşturan tehlikelerin kontrolü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8013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/>
              <a:t>Tehlikeleri </a:t>
            </a:r>
            <a:r>
              <a:rPr lang="tr-TR" sz="2400" b="1" dirty="0"/>
              <a:t>Önleyici Kontrol </a:t>
            </a:r>
            <a:r>
              <a:rPr lang="tr-TR" sz="2400" b="1" dirty="0" smtClean="0"/>
              <a:t>Yöntemleri</a:t>
            </a:r>
          </a:p>
          <a:p>
            <a:r>
              <a:rPr lang="tr-TR" sz="2400" b="1" dirty="0"/>
              <a:t>A- Tehlike Kaynaklarını </a:t>
            </a:r>
            <a:r>
              <a:rPr lang="tr-TR" sz="2400" b="1" dirty="0" smtClean="0"/>
              <a:t>Giderme</a:t>
            </a:r>
          </a:p>
          <a:p>
            <a:endParaRPr lang="tr-TR" sz="2400" b="1" dirty="0"/>
          </a:p>
          <a:p>
            <a:r>
              <a:rPr lang="tr-TR" sz="2400" b="1" dirty="0"/>
              <a:t>1-</a:t>
            </a:r>
            <a:r>
              <a:rPr lang="tr-TR" sz="2400" dirty="0"/>
              <a:t> Tesisat ve </a:t>
            </a:r>
            <a:r>
              <a:rPr lang="tr-TR" sz="2400" dirty="0" err="1"/>
              <a:t>techizat</a:t>
            </a:r>
            <a:r>
              <a:rPr lang="tr-TR" sz="2400" dirty="0"/>
              <a:t> değişikliği</a:t>
            </a:r>
          </a:p>
          <a:p>
            <a:r>
              <a:rPr lang="tr-TR" sz="2400" b="1" dirty="0"/>
              <a:t>2-</a:t>
            </a:r>
            <a:r>
              <a:rPr lang="tr-TR" sz="2400" dirty="0"/>
              <a:t> Zehirli Olmayan veya Daha Az Zehirli Olan Maddelerin</a:t>
            </a:r>
          </a:p>
          <a:p>
            <a:r>
              <a:rPr lang="tr-TR" sz="2400" dirty="0" smtClean="0"/>
              <a:t>Kullanılması</a:t>
            </a:r>
          </a:p>
          <a:p>
            <a:r>
              <a:rPr lang="tr-TR" sz="2400" b="1" dirty="0"/>
              <a:t>3-</a:t>
            </a:r>
            <a:r>
              <a:rPr lang="tr-TR" sz="2400" dirty="0"/>
              <a:t> Üretim Yöntemini </a:t>
            </a:r>
            <a:r>
              <a:rPr lang="tr-TR" sz="2400" dirty="0" smtClean="0"/>
              <a:t>Değiştirme</a:t>
            </a:r>
          </a:p>
          <a:p>
            <a:r>
              <a:rPr lang="tr-TR" sz="2400" b="1" dirty="0"/>
              <a:t>4-</a:t>
            </a:r>
            <a:r>
              <a:rPr lang="tr-TR" sz="2400" dirty="0"/>
              <a:t> İşyeri </a:t>
            </a:r>
            <a:r>
              <a:rPr lang="tr-TR" sz="2400" dirty="0" smtClean="0"/>
              <a:t>Düzeni</a:t>
            </a:r>
          </a:p>
          <a:p>
            <a:r>
              <a:rPr lang="tr-TR" sz="2400" b="1" dirty="0"/>
              <a:t>B) Kirli Havanın Dağılmasını </a:t>
            </a:r>
            <a:r>
              <a:rPr lang="tr-TR" sz="2400" b="1" dirty="0" smtClean="0"/>
              <a:t>Önleme</a:t>
            </a:r>
          </a:p>
          <a:p>
            <a:r>
              <a:rPr lang="tr-TR" sz="2400" b="1" dirty="0"/>
              <a:t>1-</a:t>
            </a:r>
            <a:r>
              <a:rPr lang="tr-TR" sz="2400" dirty="0"/>
              <a:t>Tehlikeli üretim yapılan işi diğerlerinden ayırmak</a:t>
            </a:r>
            <a:r>
              <a:rPr lang="tr-TR" sz="2400" dirty="0" smtClean="0"/>
              <a:t>.</a:t>
            </a:r>
          </a:p>
          <a:p>
            <a:r>
              <a:rPr lang="tr-TR" sz="2400" b="1" dirty="0"/>
              <a:t>2-</a:t>
            </a:r>
            <a:r>
              <a:rPr lang="tr-TR" sz="2400" dirty="0"/>
              <a:t> Tehlikeli üretim yapılan makine ve tesisatı tamamen</a:t>
            </a:r>
          </a:p>
          <a:p>
            <a:r>
              <a:rPr lang="tr-TR" sz="2400" dirty="0"/>
              <a:t>kapalı duruma getirmek</a:t>
            </a:r>
            <a:r>
              <a:rPr lang="tr-TR" sz="2400" dirty="0" smtClean="0"/>
              <a:t>.</a:t>
            </a:r>
          </a:p>
          <a:p>
            <a:r>
              <a:rPr lang="tr-TR" sz="2400" b="1" dirty="0"/>
              <a:t>3- </a:t>
            </a:r>
            <a:r>
              <a:rPr lang="tr-TR" sz="2400" dirty="0"/>
              <a:t>Islak (yaş) yöntem uygulamak</a:t>
            </a:r>
            <a:r>
              <a:rPr lang="tr-TR" sz="2400" dirty="0" smtClean="0"/>
              <a:t>.</a:t>
            </a:r>
          </a:p>
          <a:p>
            <a:r>
              <a:rPr lang="tr-TR" sz="2400" b="1" dirty="0"/>
              <a:t>4- </a:t>
            </a:r>
            <a:r>
              <a:rPr lang="tr-TR" sz="2400" dirty="0"/>
              <a:t>Yerel olarak kirli havanın emilerek çalışma ortamından</a:t>
            </a:r>
          </a:p>
          <a:p>
            <a:r>
              <a:rPr lang="tr-TR" sz="2400" dirty="0"/>
              <a:t>uzaklaştırılması</a:t>
            </a:r>
            <a:r>
              <a:rPr lang="tr-TR" sz="2400" dirty="0" smtClean="0"/>
              <a:t>.</a:t>
            </a:r>
          </a:p>
          <a:p>
            <a:r>
              <a:rPr lang="tr-TR" sz="2400" b="1" dirty="0"/>
              <a:t>5-</a:t>
            </a:r>
            <a:r>
              <a:rPr lang="tr-TR" sz="2400" dirty="0"/>
              <a:t> İşçi </a:t>
            </a:r>
            <a:r>
              <a:rPr lang="tr-TR" sz="2400" dirty="0" smtClean="0"/>
              <a:t>eğitimi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9472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</p:txBody>
      </p:sp>
      <p:sp>
        <p:nvSpPr>
          <p:cNvPr id="4" name="Dikdörtgen 3"/>
          <p:cNvSpPr/>
          <p:nvPr/>
        </p:nvSpPr>
        <p:spPr>
          <a:xfrm>
            <a:off x="467544" y="889844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İŞYERLERİNDE İŞİN YÜRÜTÜMÜ SIRASINDA, ÇEŞİTLİ SEBEPLERDEN KAYNAKLANAN SAĞLIĞA ZARAR VEREBİLECEK ŞARTLARDAN KORUNMAK AMACIYLA YAPILAN </a:t>
            </a:r>
            <a:r>
              <a:rPr kumimoji="0" lang="tr-TR" sz="3600" b="0" i="1" u="sng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SİSTEMLİ</a:t>
            </a:r>
            <a:r>
              <a:rPr kumimoji="0" lang="tr-T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  </a:t>
            </a:r>
            <a:r>
              <a:rPr kumimoji="0" lang="tr-TR" sz="3600" b="0" i="1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VE</a:t>
            </a:r>
            <a:r>
              <a:rPr kumimoji="0" lang="tr-T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 </a:t>
            </a:r>
            <a:r>
              <a:rPr kumimoji="0" lang="tr-TR" sz="3600" b="0" i="1" u="sng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BİLİMSEL</a:t>
            </a:r>
            <a:r>
              <a:rPr kumimoji="0" lang="tr-T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Impact" pitchFamily="34" charset="0"/>
              </a:rPr>
              <a:t> ÇALIŞMALAR.</a:t>
            </a:r>
            <a:endParaRPr kumimoji="0" lang="tr-TR" sz="18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4" y="3933056"/>
            <a:ext cx="279859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366542" y="3933056"/>
            <a:ext cx="55259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tr-TR" sz="2800" dirty="0">
                <a:solidFill>
                  <a:srgbClr val="FF0000"/>
                </a:solidFill>
                <a:latin typeface="Impact" pitchFamily="34" charset="0"/>
              </a:rPr>
              <a:t>İŞYERLERİNDE ÇALIŞANLARIN SAĞLIKLI VE GÜVENLİ ÇALIŞMALARINI SAĞLAMAK ÜZERE ALINMASI GEREKEN </a:t>
            </a:r>
            <a:r>
              <a:rPr lang="tr-TR" sz="2800" i="1" u="sng" dirty="0">
                <a:solidFill>
                  <a:srgbClr val="FF0000"/>
                </a:solidFill>
                <a:latin typeface="Impact" pitchFamily="34" charset="0"/>
              </a:rPr>
              <a:t>TEDBİRLER DİZİSİDİR</a:t>
            </a:r>
            <a:r>
              <a:rPr lang="tr-TR" sz="2800" dirty="0">
                <a:solidFill>
                  <a:srgbClr val="FF0000"/>
                </a:solidFill>
                <a:latin typeface="Impact" pitchFamily="34" charset="0"/>
              </a:rPr>
              <a:t>.</a:t>
            </a:r>
            <a:endParaRPr lang="tr-TR" dirty="0">
              <a:solidFill>
                <a:srgbClr val="FF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C-İşçileri Tehlikelerden </a:t>
            </a:r>
            <a:r>
              <a:rPr lang="tr-TR" sz="2400" b="1" dirty="0" smtClean="0"/>
              <a:t>Korumak</a:t>
            </a:r>
          </a:p>
          <a:p>
            <a:endParaRPr lang="tr-TR" sz="2400" b="1" dirty="0"/>
          </a:p>
          <a:p>
            <a:r>
              <a:rPr lang="tr-TR" sz="2400" dirty="0"/>
              <a:t>İşçilerin </a:t>
            </a:r>
            <a:r>
              <a:rPr lang="tr-TR" sz="2400" dirty="0" err="1"/>
              <a:t>maruziyetini</a:t>
            </a:r>
            <a:r>
              <a:rPr lang="tr-TR" sz="2400" dirty="0"/>
              <a:t> azaltmanın sağlık riski oluşturan </a:t>
            </a:r>
            <a:r>
              <a:rPr lang="tr-TR" sz="2400" dirty="0" smtClean="0"/>
              <a:t>tehlikeleri ortadan </a:t>
            </a:r>
            <a:r>
              <a:rPr lang="tr-TR" sz="2400" dirty="0"/>
              <a:t>kaldırmak için yeterli olmaması durumunda</a:t>
            </a:r>
            <a:r>
              <a:rPr lang="tr-TR" sz="2400" dirty="0" smtClean="0"/>
              <a:t>,</a:t>
            </a:r>
          </a:p>
          <a:p>
            <a:endParaRPr lang="tr-TR" sz="2400" dirty="0"/>
          </a:p>
          <a:p>
            <a:r>
              <a:rPr lang="tr-TR" sz="2400" b="1" dirty="0"/>
              <a:t>1- Genel havalandırma</a:t>
            </a:r>
            <a:r>
              <a:rPr lang="tr-TR" sz="2400" dirty="0"/>
              <a:t>: Kirli havanın toplam miktarı ve</a:t>
            </a:r>
          </a:p>
          <a:p>
            <a:r>
              <a:rPr lang="tr-TR" sz="2400" dirty="0"/>
              <a:t>işçilerin yakınında bulunan havayı kirleten kaynaklardaki</a:t>
            </a:r>
          </a:p>
          <a:p>
            <a:r>
              <a:rPr lang="tr-TR" sz="2400" dirty="0"/>
              <a:t>kirlilik konsantrasyon derecesi bu yöntemin etkinliğini sınırlar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b="1" dirty="0"/>
              <a:t>2- Solunum yolları koruyucu donanımlarını kullanma:</a:t>
            </a:r>
          </a:p>
          <a:p>
            <a:r>
              <a:rPr lang="tr-TR" sz="2400" dirty="0"/>
              <a:t>Duruma göre solunum yolları koruyucularının kullanılması</a:t>
            </a:r>
          </a:p>
          <a:p>
            <a:r>
              <a:rPr lang="tr-TR" sz="2400" dirty="0"/>
              <a:t>için işçi ile işbirliği, teçhizatın temizliği ve bakımı için gerekli</a:t>
            </a:r>
          </a:p>
          <a:p>
            <a:r>
              <a:rPr lang="tr-TR" sz="2400" dirty="0"/>
              <a:t>malzeme ve yer, donanımın özel kullanılması ve koruyuculuk</a:t>
            </a:r>
          </a:p>
          <a:p>
            <a:r>
              <a:rPr lang="tr-TR" sz="2400" dirty="0"/>
              <a:t>sınırı hakkında öğretim, eğitimin periyodik kontrolü</a:t>
            </a:r>
          </a:p>
          <a:p>
            <a:r>
              <a:rPr lang="tr-TR" sz="2400" dirty="0"/>
              <a:t>gereklidir.</a:t>
            </a:r>
          </a:p>
        </p:txBody>
      </p:sp>
    </p:spTree>
    <p:extLst>
      <p:ext uri="{BB962C8B-B14F-4D97-AF65-F5344CB8AC3E}">
        <p14:creationId xmlns:p14="http://schemas.microsoft.com/office/powerpoint/2010/main" val="10483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Son olarak, nasıl el yıkanır</a:t>
            </a:r>
            <a:r>
              <a:rPr lang="es-ES" sz="2400" b="1" dirty="0" smtClean="0"/>
              <a:t>?</a:t>
            </a:r>
            <a:endParaRPr lang="tr-TR" sz="2400" b="1" dirty="0" smtClean="0"/>
          </a:p>
          <a:p>
            <a:endParaRPr lang="tr-TR" sz="2400" b="1" dirty="0"/>
          </a:p>
          <a:p>
            <a:endParaRPr lang="tr-T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5" y="1180411"/>
            <a:ext cx="4381301" cy="319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720376" y="4581128"/>
            <a:ext cx="766804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/>
              <a:t>- Önce su ile eller ıslatılır.</a:t>
            </a:r>
          </a:p>
          <a:p>
            <a:r>
              <a:rPr lang="tr-TR" sz="2800" b="1" dirty="0"/>
              <a:t>- Ellere 3-5 ml sabun alınır.</a:t>
            </a:r>
          </a:p>
          <a:p>
            <a:r>
              <a:rPr lang="tr-TR" sz="2800" b="1" dirty="0" smtClean="0"/>
              <a:t>- En </a:t>
            </a:r>
            <a:r>
              <a:rPr lang="tr-TR" sz="2800" b="1" dirty="0"/>
              <a:t>az 15 </a:t>
            </a:r>
            <a:r>
              <a:rPr lang="tr-TR" sz="2800" b="1" dirty="0" err="1"/>
              <a:t>sn</a:t>
            </a:r>
            <a:r>
              <a:rPr lang="tr-TR" sz="2800" b="1" dirty="0"/>
              <a:t> süre ile </a:t>
            </a:r>
            <a:r>
              <a:rPr lang="tr-TR" sz="2800" b="1" dirty="0" smtClean="0"/>
              <a:t>eller ovalanır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73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755575" y="693275"/>
            <a:ext cx="813690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/>
              <a:t>Son olarak, nasıl el yıkanır</a:t>
            </a:r>
            <a:r>
              <a:rPr lang="es-ES" sz="2400" b="1" dirty="0" smtClean="0"/>
              <a:t>?</a:t>
            </a:r>
            <a:endParaRPr lang="tr-TR" sz="2400" b="1" dirty="0" smtClean="0"/>
          </a:p>
          <a:p>
            <a:endParaRPr lang="tr-TR" sz="2400" b="1" dirty="0"/>
          </a:p>
          <a:p>
            <a:r>
              <a:rPr lang="tr-TR" sz="2800" b="1" dirty="0"/>
              <a:t>- </a:t>
            </a:r>
            <a:r>
              <a:rPr lang="tr-TR" sz="2400" b="1" dirty="0"/>
              <a:t>Ellerin ve parmakların tüm yüzeyinin kaplanmış </a:t>
            </a:r>
            <a:r>
              <a:rPr lang="tr-TR" sz="2400" b="1" dirty="0" smtClean="0"/>
              <a:t>olmasına  dikkat </a:t>
            </a:r>
            <a:r>
              <a:rPr lang="tr-TR" sz="2400" b="1" dirty="0"/>
              <a:t>edilir.</a:t>
            </a:r>
          </a:p>
          <a:p>
            <a:pPr marL="457200" indent="-457200">
              <a:buFontTx/>
              <a:buChar char="-"/>
            </a:pPr>
            <a:r>
              <a:rPr lang="tr-TR" sz="2400" b="1" dirty="0" smtClean="0"/>
              <a:t>Eller </a:t>
            </a:r>
            <a:r>
              <a:rPr lang="tr-TR" sz="2400" b="1" dirty="0"/>
              <a:t>su ile durulanır ve kağıt havluyla tam olarak kurulanır</a:t>
            </a:r>
            <a:r>
              <a:rPr lang="tr-TR" sz="2400" dirty="0" smtClean="0"/>
              <a:t>.</a:t>
            </a:r>
          </a:p>
          <a:p>
            <a:r>
              <a:rPr lang="tr-TR" sz="2400" dirty="0"/>
              <a:t>- </a:t>
            </a:r>
            <a:r>
              <a:rPr lang="tr-TR" sz="2400" b="1" dirty="0"/>
              <a:t>Kağıt havlu kullanarak musluk kapatılır.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66" y="3039343"/>
            <a:ext cx="277177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468383" y="3063154"/>
            <a:ext cx="5424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-Kullanılmış havlu çöp kutusuna atılır.</a:t>
            </a:r>
          </a:p>
        </p:txBody>
      </p:sp>
    </p:spTree>
    <p:extLst>
      <p:ext uri="{BB962C8B-B14F-4D97-AF65-F5344CB8AC3E}">
        <p14:creationId xmlns:p14="http://schemas.microsoft.com/office/powerpoint/2010/main" val="333178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755575" y="1082775"/>
            <a:ext cx="81369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Sağlıklı yaşamak, evrensel bir insan hakkıdır. Aynı şekilde,</a:t>
            </a:r>
          </a:p>
          <a:p>
            <a:r>
              <a:rPr lang="tr-TR" sz="2400" dirty="0"/>
              <a:t>çalışmak da insan hakkıdır. Ancak çalışma ortamları, çalışanların</a:t>
            </a:r>
          </a:p>
          <a:p>
            <a:r>
              <a:rPr lang="tr-TR" sz="2400" dirty="0"/>
              <a:t>sağlığını ve güvenliğini tehdit eden çeşitli tehlike</a:t>
            </a:r>
          </a:p>
          <a:p>
            <a:r>
              <a:rPr lang="tr-TR" sz="2400" dirty="0"/>
              <a:t>ve riskleri taşımaktadır. Böyle olunca, insanların hem çalışıp</a:t>
            </a:r>
          </a:p>
          <a:p>
            <a:r>
              <a:rPr lang="tr-TR" sz="2400" dirty="0"/>
              <a:t>üretime katkıda bulunmaları, hem de iş ortamından </a:t>
            </a:r>
            <a:r>
              <a:rPr lang="tr-TR" sz="2400" dirty="0" smtClean="0"/>
              <a:t>kaynaklanan zararlardan </a:t>
            </a:r>
            <a:r>
              <a:rPr lang="tr-TR" sz="2400" dirty="0"/>
              <a:t>korunmaları, önemli bir bilimsel disiplin</a:t>
            </a:r>
          </a:p>
          <a:p>
            <a:r>
              <a:rPr lang="tr-TR" sz="2400" dirty="0"/>
              <a:t>olarak karşımıza çıkmaktadır. Sağlığı ve güvenliği birbirinden</a:t>
            </a:r>
          </a:p>
          <a:p>
            <a:r>
              <a:rPr lang="tr-TR" sz="2400" dirty="0"/>
              <a:t>ayırt edemeyeceğimize göre, bu disiplini “Çalışanların</a:t>
            </a:r>
          </a:p>
          <a:p>
            <a:r>
              <a:rPr lang="tr-TR" sz="2400" dirty="0"/>
              <a:t>sağlığı ve güvenliği” kavramı olarak ifade etmek yerinde olacaktır.</a:t>
            </a:r>
          </a:p>
        </p:txBody>
      </p:sp>
    </p:spTree>
    <p:extLst>
      <p:ext uri="{BB962C8B-B14F-4D97-AF65-F5344CB8AC3E}">
        <p14:creationId xmlns:p14="http://schemas.microsoft.com/office/powerpoint/2010/main" val="124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755575" y="1082775"/>
            <a:ext cx="81369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>
                <a:solidFill>
                  <a:srgbClr val="FF6600"/>
                </a:solidFill>
                <a:latin typeface="Impact" pitchFamily="34" charset="0"/>
                <a:ea typeface="+mj-ea"/>
                <a:cs typeface="+mj-cs"/>
              </a:rPr>
              <a:t>ÜRETİMİN GERÇEKLEŞEBİLMESİ İÇİN;</a:t>
            </a:r>
            <a:endParaRPr lang="tr-TR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76500"/>
            <a:ext cx="1447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991544" y="3429000"/>
            <a:ext cx="404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Impact" pitchFamily="34" charset="0"/>
              </a:rPr>
              <a:t>+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822" y="2740312"/>
            <a:ext cx="13620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7" y="3429000"/>
            <a:ext cx="7127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178" y="2721262"/>
            <a:ext cx="142875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928928" y="3563649"/>
            <a:ext cx="404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Impact" pitchFamily="34" charset="0"/>
              </a:rPr>
              <a:t>=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206" y="3502025"/>
            <a:ext cx="271303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683754" y="4985324"/>
            <a:ext cx="10935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itchFamily="34" charset="0"/>
              </a:rPr>
              <a:t>ENERJİ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537691" y="4988212"/>
            <a:ext cx="1220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itchFamily="34" charset="0"/>
              </a:rPr>
              <a:t>TEZGAH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906194" y="4985324"/>
            <a:ext cx="777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itchFamily="34" charset="0"/>
              </a:rPr>
              <a:t>İŞÇİ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85800" y="5527594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solidFill>
                  <a:prstClr val="black"/>
                </a:solidFill>
                <a:latin typeface="Impact" pitchFamily="34" charset="0"/>
              </a:rPr>
              <a:t>ÖNEMLİ OLAN ÜÇ UNSURUN UYUM İÇERİSİNDE BULUNMASIDIR</a:t>
            </a:r>
          </a:p>
        </p:txBody>
      </p:sp>
    </p:spTree>
    <p:extLst>
      <p:ext uri="{BB962C8B-B14F-4D97-AF65-F5344CB8AC3E}">
        <p14:creationId xmlns:p14="http://schemas.microsoft.com/office/powerpoint/2010/main" val="100072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İş Güvenliği denildiği zaman, çalışanların iş kazalarına </a:t>
            </a:r>
            <a:r>
              <a:rPr lang="tr-TR" sz="2400" dirty="0" smtClean="0"/>
              <a:t>uğramalarını önlemek </a:t>
            </a:r>
            <a:r>
              <a:rPr lang="tr-TR" sz="2400" dirty="0"/>
              <a:t>amacıyla güvenli çalışma ortamını </a:t>
            </a:r>
            <a:r>
              <a:rPr lang="tr-TR" sz="2400" dirty="0" smtClean="0"/>
              <a:t>oluşturmak için </a:t>
            </a:r>
            <a:r>
              <a:rPr lang="tr-TR" sz="2400" dirty="0"/>
              <a:t>alınması gereken önlemler </a:t>
            </a:r>
            <a:r>
              <a:rPr lang="tr-TR" sz="2400" dirty="0" smtClean="0"/>
              <a:t>bütünü anlaşılmalıdır.</a:t>
            </a:r>
          </a:p>
          <a:p>
            <a:endParaRPr lang="tr-TR" sz="2400" dirty="0"/>
          </a:p>
          <a:p>
            <a:r>
              <a:rPr lang="tr-TR" sz="2400" b="1" dirty="0"/>
              <a:t>İş güvenliğinin amaçları şöyle sıralanabilir;</a:t>
            </a:r>
          </a:p>
          <a:p>
            <a:r>
              <a:rPr lang="tr-TR" sz="2400" dirty="0"/>
              <a:t>1. Çalışanlara en yüksek sağlıklı ortam sunmak,</a:t>
            </a:r>
          </a:p>
          <a:p>
            <a:r>
              <a:rPr lang="tr-TR" sz="2400" dirty="0"/>
              <a:t>2. Çalışma koşullarının olumsuz etkilerinden onları korumak,</a:t>
            </a:r>
          </a:p>
          <a:p>
            <a:r>
              <a:rPr lang="tr-TR" sz="2400" dirty="0"/>
              <a:t>3. İş ve işçi arasında mümkün olan en iyi uyumu sağlamak</a:t>
            </a:r>
            <a:r>
              <a:rPr lang="tr-TR" sz="2400" dirty="0" smtClean="0"/>
              <a:t>,</a:t>
            </a:r>
          </a:p>
          <a:p>
            <a:r>
              <a:rPr lang="tr-TR" sz="2400" dirty="0"/>
              <a:t>4. İş yerlerindeki riskleri tamamen ortadan kaldırmak ya da</a:t>
            </a:r>
          </a:p>
          <a:p>
            <a:r>
              <a:rPr lang="tr-TR" sz="2400" dirty="0"/>
              <a:t>zararları en aza indirebilmek,</a:t>
            </a:r>
          </a:p>
          <a:p>
            <a:r>
              <a:rPr lang="tr-TR" sz="2400" dirty="0"/>
              <a:t>5. Oluşabilecek maddi ve manevi zararları ortadan kaldırmak,</a:t>
            </a:r>
          </a:p>
          <a:p>
            <a:r>
              <a:rPr lang="tr-TR" sz="2400" dirty="0"/>
              <a:t>6. Çalışma verimini artırmak.</a:t>
            </a:r>
          </a:p>
        </p:txBody>
      </p:sp>
    </p:spTree>
    <p:extLst>
      <p:ext uri="{BB962C8B-B14F-4D97-AF65-F5344CB8AC3E}">
        <p14:creationId xmlns:p14="http://schemas.microsoft.com/office/powerpoint/2010/main" val="13437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Günlük yaşamda da, trafikte de, işyerlerinde de insanların</a:t>
            </a:r>
          </a:p>
          <a:p>
            <a:r>
              <a:rPr lang="tr-TR" sz="2400" dirty="0"/>
              <a:t>çeşitli tehlikelerle karşılaşma ihtimali her zaman vardır. Ancak</a:t>
            </a:r>
          </a:p>
          <a:p>
            <a:r>
              <a:rPr lang="tr-TR" sz="2400" dirty="0"/>
              <a:t>önemli olan, bunlar öngörülerek, gerekli tedbirlerin alınması,</a:t>
            </a:r>
          </a:p>
          <a:p>
            <a:r>
              <a:rPr lang="tr-TR" sz="2400" dirty="0"/>
              <a:t>bu tehlikelerin olay ya da kazalara dönüşme risklerinin önlenmesi</a:t>
            </a:r>
          </a:p>
          <a:p>
            <a:r>
              <a:rPr lang="tr-TR" sz="2400" dirty="0"/>
              <a:t>ve sağlıklı ve güvenli çalışma ortamlarının sağlanıp sürdürülmesidir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dirty="0"/>
              <a:t>Tehlikeler sonucunda ortaya </a:t>
            </a:r>
            <a:r>
              <a:rPr lang="tr-TR" sz="2400" dirty="0" smtClean="0"/>
              <a:t>çıkabilecek olan </a:t>
            </a:r>
            <a:r>
              <a:rPr lang="tr-TR" sz="2400" dirty="0"/>
              <a:t>her türlü potansiyel durum ise bir risktir. </a:t>
            </a:r>
            <a:r>
              <a:rPr lang="tr-TR" sz="2400" b="1" dirty="0"/>
              <a:t>Ölüm riski, </a:t>
            </a:r>
            <a:r>
              <a:rPr lang="tr-TR" sz="2400" b="1" dirty="0" smtClean="0"/>
              <a:t>yaralanma riski</a:t>
            </a:r>
            <a:r>
              <a:rPr lang="tr-TR" sz="2400" b="1" dirty="0"/>
              <a:t>, sakat kalma riski, hastalanma riski gibi. risk daima </a:t>
            </a:r>
            <a:r>
              <a:rPr lang="tr-TR" sz="2400" b="1" dirty="0" smtClean="0"/>
              <a:t>tehlikenin bir </a:t>
            </a:r>
            <a:r>
              <a:rPr lang="tr-TR" sz="2400" b="1" dirty="0"/>
              <a:t>elemanıdır</a:t>
            </a:r>
            <a:r>
              <a:rPr lang="tr-TR" sz="2400" dirty="0"/>
              <a:t>, tehlikenin içinde risk vardır ve </a:t>
            </a:r>
            <a:r>
              <a:rPr lang="tr-TR" sz="2400" dirty="0" smtClean="0"/>
              <a:t>tehlikenin gerçeğe </a:t>
            </a:r>
            <a:r>
              <a:rPr lang="tr-TR" sz="2400" dirty="0"/>
              <a:t>dönüşmesi halidir</a:t>
            </a:r>
          </a:p>
        </p:txBody>
      </p:sp>
    </p:spTree>
    <p:extLst>
      <p:ext uri="{BB962C8B-B14F-4D97-AF65-F5344CB8AC3E}">
        <p14:creationId xmlns:p14="http://schemas.microsoft.com/office/powerpoint/2010/main" val="12227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82774"/>
            <a:ext cx="8892480" cy="565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9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İşyerlerinde çalışanların sağlığı ve güvenliği uygulamalarının</a:t>
            </a:r>
          </a:p>
          <a:p>
            <a:r>
              <a:rPr lang="tr-TR" sz="2400" dirty="0"/>
              <a:t>en önemli ve ilk basamağı, önleyici yaklaşımın gereği olan</a:t>
            </a:r>
          </a:p>
          <a:p>
            <a:r>
              <a:rPr lang="tr-TR" sz="2400" dirty="0"/>
              <a:t>Risk değerlendirmesi işlemleridir. Bu işlemler bir dizi adımlardan</a:t>
            </a:r>
          </a:p>
          <a:p>
            <a:r>
              <a:rPr lang="tr-TR" sz="2400" dirty="0"/>
              <a:t>oluşur</a:t>
            </a:r>
            <a:r>
              <a:rPr lang="tr-TR" sz="2400" dirty="0" smtClean="0"/>
              <a:t>;</a:t>
            </a:r>
          </a:p>
          <a:p>
            <a:pPr marL="457200" indent="-457200">
              <a:buAutoNum type="arabicPeriod"/>
            </a:pPr>
            <a:r>
              <a:rPr lang="tr-TR" sz="2400" b="1" dirty="0" smtClean="0"/>
              <a:t>Tehlikelerin Tanımlanması</a:t>
            </a:r>
          </a:p>
          <a:p>
            <a:pPr marL="457200" indent="-457200">
              <a:buAutoNum type="arabicPeriod" startAt="2"/>
            </a:pPr>
            <a:r>
              <a:rPr lang="tr-TR" sz="2400" b="1" dirty="0" smtClean="0"/>
              <a:t>Risklerin Değerlendirilmesi</a:t>
            </a:r>
          </a:p>
          <a:p>
            <a:endParaRPr lang="tr-TR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429000"/>
            <a:ext cx="842493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58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3" y="1044675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77" y="1313607"/>
            <a:ext cx="5432425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7451061" y="1556853"/>
            <a:ext cx="14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mpact" pitchFamily="34" charset="0"/>
              </a:rPr>
              <a:t>TEHLİKE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7693915" y="2263875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mpact" pitchFamily="34" charset="0"/>
              </a:rPr>
              <a:t>RİSK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977" y="1389153"/>
            <a:ext cx="1463084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934201" y="2826524"/>
            <a:ext cx="2209800" cy="1981200"/>
          </a:xfrm>
          <a:prstGeom prst="irregularSeal1">
            <a:avLst/>
          </a:prstGeom>
          <a:solidFill>
            <a:srgbClr val="0000FF"/>
          </a:solidFill>
          <a:ln w="12700" cap="sq">
            <a:solidFill>
              <a:sysClr val="windowText" lastClr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7867651" y="3267849"/>
            <a:ext cx="685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</a:rPr>
              <a:t>?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479" y="4666407"/>
            <a:ext cx="1974850" cy="234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5532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70" y="1844824"/>
            <a:ext cx="33718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55532"/>
            <a:ext cx="54324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876800" y="19812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Impact" pitchFamily="34" charset="0"/>
              </a:rPr>
              <a:t>Diğer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tehlikeler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nelerdir</a:t>
            </a:r>
            <a:r>
              <a:rPr lang="en-US" dirty="0">
                <a:latin typeface="Impact" pitchFamily="34" charset="0"/>
              </a:rPr>
              <a:t>?</a:t>
            </a:r>
            <a:endParaRPr lang="en-US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715000" y="2438400"/>
            <a:ext cx="2895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Hindistan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cevizi</a:t>
            </a:r>
            <a:endParaRPr lang="en-US" dirty="0">
              <a:latin typeface="Impact" pitchFamily="34" charset="0"/>
            </a:endParaRP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Hava</a:t>
            </a:r>
            <a:r>
              <a:rPr lang="en-US" dirty="0">
                <a:latin typeface="Impact" pitchFamily="34" charset="0"/>
              </a:rPr>
              <a:t>	   </a:t>
            </a: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Güneş</a:t>
            </a:r>
            <a:endParaRPr lang="en-US" dirty="0">
              <a:latin typeface="Impact" pitchFamily="34" charset="0"/>
            </a:endParaRP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Yağmur</a:t>
            </a:r>
            <a:endParaRPr lang="en-US" dirty="0">
              <a:latin typeface="Impact" pitchFamily="34" charset="0"/>
            </a:endParaRP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Rüzgar</a:t>
            </a:r>
            <a:endParaRPr lang="en-US" dirty="0">
              <a:latin typeface="Impact" pitchFamily="34" charset="0"/>
            </a:endParaRP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Deniz</a:t>
            </a:r>
            <a:endParaRPr lang="en-US" dirty="0">
              <a:latin typeface="Impact" pitchFamily="34" charset="0"/>
            </a:endParaRPr>
          </a:p>
          <a:p>
            <a:r>
              <a:rPr lang="en-US" dirty="0">
                <a:latin typeface="Impact" pitchFamily="34" charset="0"/>
              </a:rPr>
              <a:t>-</a:t>
            </a:r>
            <a:r>
              <a:rPr lang="en-US" dirty="0" err="1">
                <a:latin typeface="Impact" pitchFamily="34" charset="0"/>
              </a:rPr>
              <a:t>Ağaç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5157688" y="2619375"/>
            <a:ext cx="228600" cy="2286000"/>
          </a:xfrm>
          <a:prstGeom prst="upArrow">
            <a:avLst>
              <a:gd name="adj1" fmla="val 50000"/>
              <a:gd name="adj2" fmla="val 250000"/>
            </a:avLst>
          </a:prstGeom>
          <a:solidFill>
            <a:srgbClr val="00009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827584" y="5654824"/>
            <a:ext cx="7467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Impact" pitchFamily="34" charset="0"/>
              </a:rPr>
              <a:t>Söz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konusu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riskleri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değerlendirirken</a:t>
            </a:r>
            <a:r>
              <a:rPr lang="en-US" dirty="0">
                <a:latin typeface="Impact" pitchFamily="34" charset="0"/>
              </a:rPr>
              <a:t>, </a:t>
            </a:r>
            <a:r>
              <a:rPr lang="en-US" dirty="0" err="1">
                <a:latin typeface="Impact" pitchFamily="34" charset="0"/>
              </a:rPr>
              <a:t>konuyu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tehlikenin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çeşitleri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ve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büyüklüğü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nispetinde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ele</a:t>
            </a:r>
            <a:r>
              <a:rPr lang="en-US" dirty="0">
                <a:latin typeface="Impact" pitchFamily="34" charset="0"/>
              </a:rPr>
              <a:t> </a:t>
            </a:r>
            <a:r>
              <a:rPr lang="en-US" dirty="0" err="1">
                <a:latin typeface="Impact" pitchFamily="34" charset="0"/>
              </a:rPr>
              <a:t>almalıyız</a:t>
            </a:r>
            <a:r>
              <a:rPr lang="en-US" dirty="0">
                <a:solidFill>
                  <a:srgbClr val="000000"/>
                </a:solidFill>
                <a:latin typeface="Impact" pitchFamily="34" charset="0"/>
              </a:rPr>
              <a:t>.</a:t>
            </a:r>
            <a:endParaRPr lang="tr-TR" dirty="0">
              <a:solidFill>
                <a:srgbClr val="000000"/>
              </a:solidFill>
              <a:latin typeface="Impact" pitchFamily="34" charset="0"/>
            </a:endParaRPr>
          </a:p>
        </p:txBody>
      </p:sp>
      <p:pic>
        <p:nvPicPr>
          <p:cNvPr id="14" name="Picture 4"/>
          <p:cNvPicPr>
            <a:picLocks noChangeArrowheads="1"/>
          </p:cNvPicPr>
          <p:nvPr/>
        </p:nvPicPr>
        <p:blipFill>
          <a:blip r:embed="rId5" cstate="print">
            <a:lum contras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51725" y="4437063"/>
            <a:ext cx="1219200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48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nimBg="1"/>
      <p:bldP spid="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3. Önlemlerin </a:t>
            </a:r>
            <a:r>
              <a:rPr lang="tr-TR" sz="2400" b="1" dirty="0" smtClean="0"/>
              <a:t>Belirlenmesi</a:t>
            </a:r>
          </a:p>
          <a:p>
            <a:r>
              <a:rPr lang="tr-TR" sz="2400" b="1" dirty="0"/>
              <a:t>4. Önlemlerin </a:t>
            </a:r>
            <a:r>
              <a:rPr lang="tr-TR" sz="2400" b="1" dirty="0" smtClean="0"/>
              <a:t>Uygulanması</a:t>
            </a:r>
          </a:p>
          <a:p>
            <a:r>
              <a:rPr lang="de-DE" sz="2400" b="1" dirty="0"/>
              <a:t>5. </a:t>
            </a:r>
            <a:r>
              <a:rPr lang="de-DE" sz="2400" b="1" dirty="0" err="1"/>
              <a:t>İzleme</a:t>
            </a:r>
            <a:r>
              <a:rPr lang="de-DE" sz="2400" b="1" dirty="0"/>
              <a:t> </a:t>
            </a:r>
            <a:r>
              <a:rPr lang="de-DE" sz="2400" b="1" dirty="0" err="1"/>
              <a:t>ve</a:t>
            </a:r>
            <a:r>
              <a:rPr lang="de-DE" sz="2400" b="1" dirty="0"/>
              <a:t> </a:t>
            </a:r>
            <a:r>
              <a:rPr lang="de-DE" sz="2400" b="1" dirty="0" err="1"/>
              <a:t>Gözden</a:t>
            </a:r>
            <a:r>
              <a:rPr lang="de-DE" sz="2400" b="1" dirty="0"/>
              <a:t> </a:t>
            </a:r>
            <a:r>
              <a:rPr lang="de-DE" sz="2400" b="1" dirty="0" err="1" smtClean="0"/>
              <a:t>Geçirme</a:t>
            </a:r>
            <a:endParaRPr lang="tr-TR" sz="2400" b="1" dirty="0" smtClean="0"/>
          </a:p>
          <a:p>
            <a:r>
              <a:rPr lang="tr-TR" sz="2400" b="1" dirty="0" smtClean="0"/>
              <a:t>KAZA: </a:t>
            </a:r>
            <a:r>
              <a:rPr lang="tr-TR" sz="2400" dirty="0" smtClean="0"/>
              <a:t>Beklenmeyen ve </a:t>
            </a:r>
            <a:r>
              <a:rPr lang="tr-TR" sz="2400" dirty="0"/>
              <a:t>önceden planlanmamış, çoğu kez kişisel </a:t>
            </a:r>
            <a:r>
              <a:rPr lang="tr-TR" sz="2400" dirty="0" smtClean="0"/>
              <a:t>yaralanmalara, </a:t>
            </a:r>
            <a:r>
              <a:rPr lang="tr-TR" sz="2400" dirty="0" smtClean="0"/>
              <a:t>araç </a:t>
            </a:r>
            <a:r>
              <a:rPr lang="tr-TR" sz="2400" dirty="0"/>
              <a:t>ve gereçlerin zarara uğramasına, </a:t>
            </a:r>
            <a:r>
              <a:rPr lang="tr-TR" sz="2400" dirty="0" smtClean="0"/>
              <a:t>üretimin bir </a:t>
            </a:r>
            <a:r>
              <a:rPr lang="tr-TR" sz="2400" dirty="0"/>
              <a:t>süre durmasına yol açan olay” 5510 Sayılı Sosyal </a:t>
            </a:r>
            <a:r>
              <a:rPr lang="tr-TR" sz="2400" dirty="0" smtClean="0"/>
              <a:t>Sigortalar ve </a:t>
            </a:r>
            <a:r>
              <a:rPr lang="tr-TR" sz="2400" dirty="0"/>
              <a:t>Genel Sağlık Sigortası Kanunu’muzda ise çalışanların</a:t>
            </a:r>
          </a:p>
          <a:p>
            <a:r>
              <a:rPr lang="tr-TR" sz="2400" dirty="0"/>
              <a:t>uğradıkları kazaların iş kazası olarak kabul edilmesinin yasal</a:t>
            </a:r>
          </a:p>
          <a:p>
            <a:r>
              <a:rPr lang="tr-TR" sz="2400" dirty="0"/>
              <a:t>gereklilikleri sıralanmaktadır. Buna göre aşağıdaki hal ve </a:t>
            </a:r>
            <a:r>
              <a:rPr lang="tr-TR" sz="2400" dirty="0" smtClean="0"/>
              <a:t>durumlardan birinde </a:t>
            </a:r>
            <a:r>
              <a:rPr lang="tr-TR" sz="2400" dirty="0"/>
              <a:t>meydana gelen ve sigortalıyı hemen veya</a:t>
            </a:r>
          </a:p>
          <a:p>
            <a:r>
              <a:rPr lang="tr-TR" sz="2400" dirty="0"/>
              <a:t>sonradan bedenen ve ruhen </a:t>
            </a:r>
            <a:r>
              <a:rPr lang="tr-TR" sz="2400" dirty="0" err="1"/>
              <a:t>özüre</a:t>
            </a:r>
            <a:r>
              <a:rPr lang="tr-TR" sz="2400" dirty="0"/>
              <a:t> uğratan olaylar iş kazası</a:t>
            </a:r>
          </a:p>
          <a:p>
            <a:r>
              <a:rPr lang="tr-TR" sz="2400" dirty="0"/>
              <a:t>olarak kabul edilmektedir;</a:t>
            </a:r>
          </a:p>
        </p:txBody>
      </p:sp>
    </p:spTree>
    <p:extLst>
      <p:ext uri="{BB962C8B-B14F-4D97-AF65-F5344CB8AC3E}">
        <p14:creationId xmlns:p14="http://schemas.microsoft.com/office/powerpoint/2010/main" val="422326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7" name="Başlık 1"/>
          <p:cNvSpPr txBox="1">
            <a:spLocks/>
          </p:cNvSpPr>
          <p:nvPr/>
        </p:nvSpPr>
        <p:spPr bwMode="auto">
          <a:xfrm>
            <a:off x="319881" y="63589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Sağlıklı ve Güvenli Yaşam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563" y="811566"/>
            <a:ext cx="2843213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58045" y="1778899"/>
            <a:ext cx="3468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r-TR" altLang="tr-TR" sz="2000" b="1" dirty="0" smtClean="0">
                <a:solidFill>
                  <a:srgbClr val="000066"/>
                </a:solidFill>
                <a:latin typeface="Verdana" pitchFamily="34" charset="0"/>
                <a:cs typeface="Arial" charset="0"/>
              </a:rPr>
              <a:t>Buzdağının altı ve üstü </a:t>
            </a:r>
          </a:p>
        </p:txBody>
      </p:sp>
      <p:pic>
        <p:nvPicPr>
          <p:cNvPr id="11" name="Picture 2" descr="icebg-uw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75774"/>
            <a:ext cx="3592512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 rot="19664144">
            <a:off x="1835696" y="2708920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dirty="0">
                <a:latin typeface="Verdana" pitchFamily="34" charset="0"/>
              </a:rPr>
              <a:t>kazası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 rot="19524882">
            <a:off x="1623418" y="299844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tr-TR" dirty="0">
                <a:latin typeface="Verdana" pitchFamily="34" charset="0"/>
              </a:rPr>
              <a:t>İş </a:t>
            </a:r>
            <a:endParaRPr lang="tr-TR" dirty="0"/>
          </a:p>
        </p:txBody>
      </p:sp>
      <p:sp>
        <p:nvSpPr>
          <p:cNvPr id="12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 rot="2370170">
            <a:off x="4049328" y="2830433"/>
            <a:ext cx="15128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tr-TR" altLang="tr-TR" sz="1800" dirty="0" smtClean="0">
                <a:solidFill>
                  <a:prstClr val="black"/>
                </a:solidFill>
                <a:latin typeface="Verdana" pitchFamily="34" charset="0"/>
                <a:cs typeface="Arial" charset="0"/>
              </a:rPr>
              <a:t>Meslek hastalığı</a:t>
            </a:r>
          </a:p>
        </p:txBody>
      </p:sp>
      <p:sp>
        <p:nvSpPr>
          <p:cNvPr id="13" name="Line 4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971600" y="3658747"/>
            <a:ext cx="4621825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16237" y="4569644"/>
            <a:ext cx="10080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tr-TR" altLang="tr-TR" sz="9600" b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040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7162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BİR KİŞİYE, MADDEYE,  CİHAZA,  İŞE VEYA İŞ      YÜRÜTÜMÜNE</a:t>
            </a:r>
            <a:r>
              <a:rPr lang="en-US" sz="3200" dirty="0">
                <a:solidFill>
                  <a:srgbClr val="000000"/>
                </a:solidFill>
                <a:latin typeface="Impact" pitchFamily="34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;</a:t>
            </a:r>
            <a:endParaRPr lang="en-US" sz="3200" dirty="0">
              <a:solidFill>
                <a:srgbClr val="000000"/>
              </a:solidFill>
              <a:latin typeface="Impact" pitchFamily="34" charset="0"/>
            </a:endParaRPr>
          </a:p>
          <a:p>
            <a:r>
              <a:rPr lang="en-US" sz="3200" dirty="0">
                <a:solidFill>
                  <a:srgbClr val="FF33CC"/>
                </a:solidFill>
                <a:latin typeface="Impact" pitchFamily="34" charset="0"/>
              </a:rPr>
              <a:t>	</a:t>
            </a:r>
            <a:r>
              <a:rPr lang="en-US" sz="4000" u="sng" dirty="0">
                <a:solidFill>
                  <a:srgbClr val="FF33CC"/>
                </a:solidFill>
                <a:latin typeface="Impact" pitchFamily="34" charset="0"/>
              </a:rPr>
              <a:t>SAKATLIK</a:t>
            </a:r>
            <a:r>
              <a:rPr lang="en-US" sz="3200" dirty="0">
                <a:solidFill>
                  <a:srgbClr val="FF66CC"/>
                </a:solidFill>
                <a:latin typeface="Impact" pitchFamily="34" charset="0"/>
              </a:rPr>
              <a:t>, </a:t>
            </a:r>
            <a:endParaRPr lang="en-US" sz="3200" dirty="0">
              <a:solidFill>
                <a:prstClr val="black"/>
              </a:solidFill>
              <a:latin typeface="Impact" pitchFamily="34" charset="0"/>
            </a:endParaRPr>
          </a:p>
          <a:p>
            <a:r>
              <a:rPr lang="en-US" sz="3200" dirty="0">
                <a:solidFill>
                  <a:srgbClr val="FFFF00"/>
                </a:solidFill>
                <a:latin typeface="Impact" pitchFamily="34" charset="0"/>
              </a:rPr>
              <a:t>	</a:t>
            </a:r>
            <a:r>
              <a:rPr lang="en-US" sz="4000" u="sng" dirty="0">
                <a:solidFill>
                  <a:srgbClr val="FF0000"/>
                </a:solidFill>
                <a:latin typeface="Impact" pitchFamily="34" charset="0"/>
              </a:rPr>
              <a:t>HASAR</a:t>
            </a:r>
            <a:r>
              <a:rPr lang="en-US" sz="3200" dirty="0">
                <a:solidFill>
                  <a:srgbClr val="FF0000"/>
                </a:solidFill>
                <a:latin typeface="Impact" pitchFamily="34" charset="0"/>
              </a:rPr>
              <a:t>, </a:t>
            </a:r>
          </a:p>
          <a:p>
            <a:r>
              <a:rPr lang="en-US" sz="3200" dirty="0">
                <a:solidFill>
                  <a:srgbClr val="FF6600"/>
                </a:solidFill>
                <a:latin typeface="Impact" pitchFamily="34" charset="0"/>
              </a:rPr>
              <a:t>	</a:t>
            </a:r>
            <a:r>
              <a:rPr lang="en-US" sz="4000" u="sng" dirty="0">
                <a:solidFill>
                  <a:srgbClr val="FF6600"/>
                </a:solidFill>
                <a:latin typeface="Impact" pitchFamily="34" charset="0"/>
              </a:rPr>
              <a:t>KAYIP</a:t>
            </a:r>
            <a:r>
              <a:rPr lang="en-US" sz="3200" dirty="0">
                <a:solidFill>
                  <a:srgbClr val="000000"/>
                </a:solidFill>
                <a:latin typeface="Impact" pitchFamily="34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VEYA </a:t>
            </a:r>
          </a:p>
          <a:p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	</a:t>
            </a:r>
            <a:r>
              <a:rPr lang="en-US" sz="4000" u="sng" dirty="0">
                <a:solidFill>
                  <a:srgbClr val="009900"/>
                </a:solidFill>
                <a:latin typeface="Impact" pitchFamily="34" charset="0"/>
              </a:rPr>
              <a:t>ZARAR</a:t>
            </a:r>
            <a:r>
              <a:rPr lang="en-US" sz="3200" dirty="0">
                <a:solidFill>
                  <a:srgbClr val="000000"/>
                </a:solidFill>
                <a:latin typeface="Impact" pitchFamily="34" charset="0"/>
              </a:rPr>
              <a:t> </a:t>
            </a:r>
          </a:p>
          <a:p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	VERME </a:t>
            </a:r>
            <a:r>
              <a:rPr lang="en-US" sz="3200" u="sng" dirty="0">
                <a:solidFill>
                  <a:prstClr val="black"/>
                </a:solidFill>
                <a:latin typeface="Impact" pitchFamily="34" charset="0"/>
              </a:rPr>
              <a:t>İHTİMALİ</a:t>
            </a:r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 OLAN HER ŞEY.....</a:t>
            </a:r>
            <a:endParaRPr lang="en-US" sz="3200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819400" y="62865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Impact" pitchFamily="34" charset="0"/>
              </a:rPr>
              <a:t>TEHLİKE</a:t>
            </a:r>
            <a:endParaRPr 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636912"/>
            <a:ext cx="27432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5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733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81000" y="17526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Impact" pitchFamily="34" charset="0"/>
              </a:rPr>
              <a:t>TEHLİKE DURUMUNDAKİ ZARARIN GERÇEKLEŞMESİ, MEYDANA GELMESİDİR.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3563888" y="805755"/>
            <a:ext cx="14895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mpact" pitchFamily="34" charset="0"/>
              </a:rPr>
              <a:t>RİSK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03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1262063"/>
            <a:ext cx="8139113" cy="559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6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79" y="1111158"/>
            <a:ext cx="3383210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03" y="1087538"/>
            <a:ext cx="5304978" cy="2197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03" y="3323084"/>
            <a:ext cx="5304978" cy="353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56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467545" y="1082775"/>
            <a:ext cx="86764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1. </a:t>
            </a:r>
            <a:r>
              <a:rPr lang="tr-TR" sz="2400" dirty="0"/>
              <a:t>Sigortalının işyerinde bulunduğu sırada,</a:t>
            </a:r>
          </a:p>
          <a:p>
            <a:r>
              <a:rPr lang="tr-TR" sz="2400" b="1" dirty="0"/>
              <a:t>2. </a:t>
            </a:r>
            <a:r>
              <a:rPr lang="tr-TR" sz="2400" dirty="0"/>
              <a:t>İşveren tarafından yürütülmekte olan iş nedeniyle,</a:t>
            </a:r>
          </a:p>
          <a:p>
            <a:r>
              <a:rPr lang="tr-TR" sz="2400" b="1" dirty="0"/>
              <a:t>3. </a:t>
            </a:r>
            <a:r>
              <a:rPr lang="tr-TR" sz="2400" dirty="0"/>
              <a:t>Sigortalı kendi adına ve hesabına bağımsız çalışıyorsa</a:t>
            </a:r>
          </a:p>
          <a:p>
            <a:r>
              <a:rPr lang="tr-TR" sz="2400" dirty="0"/>
              <a:t>yürütmekte olduğu iş nedeniyle,</a:t>
            </a:r>
          </a:p>
          <a:p>
            <a:r>
              <a:rPr lang="tr-TR" sz="2400" b="1" dirty="0"/>
              <a:t>4. </a:t>
            </a:r>
            <a:r>
              <a:rPr lang="tr-TR" sz="2400" dirty="0"/>
              <a:t>Bir işverene bağlı olarak çalışan sigortalının, görevli olarak</a:t>
            </a:r>
          </a:p>
          <a:p>
            <a:r>
              <a:rPr lang="tr-TR" sz="2400" dirty="0"/>
              <a:t>işyeri dışında başka bir yere gönderilmesi nedeniyle</a:t>
            </a:r>
          </a:p>
          <a:p>
            <a:r>
              <a:rPr lang="tr-TR" sz="2400" dirty="0"/>
              <a:t>asıl işini yapmaksızın geçen zamanlarda,</a:t>
            </a:r>
          </a:p>
          <a:p>
            <a:r>
              <a:rPr lang="tr-TR" sz="2400" b="1" dirty="0"/>
              <a:t>5. </a:t>
            </a:r>
            <a:r>
              <a:rPr lang="tr-TR" sz="2400" dirty="0"/>
              <a:t>Emziren kadın sigortalının, iş mevzuatı gereğince çocuğuna</a:t>
            </a:r>
          </a:p>
          <a:p>
            <a:r>
              <a:rPr lang="tr-TR" sz="2400" dirty="0"/>
              <a:t>süt vermek için ayrılan zamanlarda,</a:t>
            </a:r>
          </a:p>
          <a:p>
            <a:r>
              <a:rPr lang="tr-TR" sz="2400" b="1" dirty="0"/>
              <a:t>6. </a:t>
            </a:r>
            <a:r>
              <a:rPr lang="tr-TR" sz="2400" dirty="0"/>
              <a:t>Sigortalıların, işverence sağlanan bir taşıtla işin yapıldığı</a:t>
            </a:r>
          </a:p>
          <a:p>
            <a:r>
              <a:rPr lang="tr-TR" sz="2400" dirty="0"/>
              <a:t>yere gidiş gelişi sırasında uğradığı kazalar iş kazasıdır.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67545" y="5237759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/>
              <a:t>İş kazalarının nedenlerine bakıldığı zaman, </a:t>
            </a:r>
            <a:r>
              <a:rPr lang="tr-TR" sz="2400" u="sng" dirty="0"/>
              <a:t>dört temel </a:t>
            </a:r>
            <a:r>
              <a:rPr lang="tr-TR" sz="2400" u="sng" dirty="0" smtClean="0"/>
              <a:t>faktör </a:t>
            </a:r>
            <a:r>
              <a:rPr lang="tr-TR" sz="2400" dirty="0" smtClean="0"/>
              <a:t>karşımıza </a:t>
            </a:r>
            <a:r>
              <a:rPr lang="tr-TR" sz="2400" dirty="0"/>
              <a:t>çıkmaktadır; </a:t>
            </a:r>
            <a:r>
              <a:rPr lang="tr-TR" sz="2400" b="1" dirty="0"/>
              <a:t>İnsan, Makine, Ortam ve Yönetim</a:t>
            </a:r>
          </a:p>
          <a:p>
            <a:r>
              <a:rPr lang="tr-TR" sz="2400" b="1" dirty="0"/>
              <a:t>faktörleri.</a:t>
            </a:r>
          </a:p>
        </p:txBody>
      </p:sp>
    </p:spTree>
    <p:extLst>
      <p:ext uri="{BB962C8B-B14F-4D97-AF65-F5344CB8AC3E}">
        <p14:creationId xmlns:p14="http://schemas.microsoft.com/office/powerpoint/2010/main" val="194089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755576" y="621110"/>
            <a:ext cx="81369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İŞ KAZALARI</a:t>
            </a:r>
            <a:endParaRPr lang="tr-TR" sz="2800" b="1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92" y="3212976"/>
            <a:ext cx="24257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41" y="3212976"/>
            <a:ext cx="6913563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323527" y="1089115"/>
            <a:ext cx="85689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 pitchFamily="18" charset="0"/>
              </a:rPr>
              <a:t>SAĞLIKLI, FİZİKSEL VE SOSYAL YÖNDEN TAM BİR İYİLİK HALİ İÇİNDE</a:t>
            </a:r>
            <a:endParaRPr kumimoji="0" lang="tr-TR" sz="28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689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971600" y="131273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3" name="Dikdörtgen 2"/>
          <p:cNvSpPr/>
          <p:nvPr/>
        </p:nvSpPr>
        <p:spPr>
          <a:xfrm>
            <a:off x="467544" y="795691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266434" cy="612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61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BDE62BB9-A686-43BA-ADEA-E55BA9686FCF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E7797A54-127A-450C-A21D-36518E01C8F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7&quot;/&gt;&lt;lineCharCount val=&quot;9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2602</TotalTime>
  <Words>1114</Words>
  <Application>Microsoft Office PowerPoint</Application>
  <PresentationFormat>Ekran Gösterisi (4:3)</PresentationFormat>
  <Paragraphs>189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omu103</cp:lastModifiedBy>
  <cp:revision>275</cp:revision>
  <dcterms:created xsi:type="dcterms:W3CDTF">2013-07-18T08:50:31Z</dcterms:created>
  <dcterms:modified xsi:type="dcterms:W3CDTF">2019-03-06T08:17:00Z</dcterms:modified>
</cp:coreProperties>
</file>